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7" r:id="rId12"/>
    <p:sldId id="265" r:id="rId13"/>
    <p:sldId id="266" r:id="rId14"/>
    <p:sldId id="267" r:id="rId15"/>
    <p:sldId id="268" r:id="rId16"/>
    <p:sldId id="302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03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04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05" r:id="rId41"/>
    <p:sldId id="290" r:id="rId42"/>
    <p:sldId id="291" r:id="rId43"/>
    <p:sldId id="292" r:id="rId44"/>
    <p:sldId id="308" r:id="rId45"/>
    <p:sldId id="293" r:id="rId46"/>
    <p:sldId id="295" r:id="rId47"/>
    <p:sldId id="296" r:id="rId48"/>
    <p:sldId id="306" r:id="rId49"/>
    <p:sldId id="297" r:id="rId50"/>
    <p:sldId id="298" r:id="rId51"/>
    <p:sldId id="299" r:id="rId52"/>
    <p:sldId id="300" r:id="rId53"/>
    <p:sldId id="30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2D7"/>
    <a:srgbClr val="2D5F65"/>
    <a:srgbClr val="105990"/>
    <a:srgbClr val="9FCABE"/>
    <a:srgbClr val="418CC0"/>
    <a:srgbClr val="E7B6E8"/>
    <a:srgbClr val="E2D1DF"/>
    <a:srgbClr val="1C65A6"/>
    <a:srgbClr val="217796"/>
    <a:srgbClr val="529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8" d="100"/>
          <a:sy n="68" d="100"/>
        </p:scale>
        <p:origin x="-1576" y="-1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0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0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8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2D5F65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2D5F65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7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2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4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9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2D5F6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2D5F65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2D5F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251625"/>
          </a:xfrm>
          <a:prstGeom prst="rect">
            <a:avLst/>
          </a:prstGeom>
          <a:solidFill>
            <a:srgbClr val="DBE2D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High Frequency Words Vol. 3</a:t>
            </a: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Thursday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Thursdays, we will take a few minutes to review the words. </a:t>
            </a:r>
          </a:p>
          <a:p>
            <a:r>
              <a:rPr lang="en-US" dirty="0" smtClean="0"/>
              <a:t>During this time, you’ll look over all of the work from the week and write a brief reflection about what you learned. </a:t>
            </a:r>
            <a:endParaRPr lang="en-US" dirty="0"/>
          </a:p>
          <a:p>
            <a:r>
              <a:rPr lang="en-US" dirty="0" smtClean="0"/>
              <a:t>Your reflection should be at least three sentences long and contain some of the vocabulary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Reflect/Journal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vocabulary journal/reflection should be at least three sentences long. You can use these questions to help get you started. 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/>
              <a:t>What did </a:t>
            </a:r>
            <a:r>
              <a:rPr lang="en-US" sz="2400" dirty="0" smtClean="0"/>
              <a:t>you learn </a:t>
            </a:r>
            <a:r>
              <a:rPr lang="en-US" sz="2400" dirty="0"/>
              <a:t>about the words?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word did </a:t>
            </a:r>
            <a:r>
              <a:rPr lang="en-US" sz="2400" dirty="0" smtClean="0"/>
              <a:t>you not </a:t>
            </a:r>
            <a:r>
              <a:rPr lang="en-US" sz="2400" dirty="0"/>
              <a:t>know prior to this week?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do these words relate to one another?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will knowing these words help </a:t>
            </a:r>
            <a:r>
              <a:rPr lang="en-US" sz="2400" dirty="0" smtClean="0"/>
              <a:t>you succeed </a:t>
            </a:r>
            <a:r>
              <a:rPr lang="en-US" sz="2400" dirty="0"/>
              <a:t>in an academic setting?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Fridays, we will take a quick test on five vocabulary words from the week. </a:t>
            </a:r>
          </a:p>
          <a:p>
            <a:r>
              <a:rPr lang="en-US" dirty="0" smtClean="0"/>
              <a:t>After the test, you’ll record your score and write down the words you still need to study.</a:t>
            </a:r>
            <a:endParaRPr lang="en-US" dirty="0"/>
          </a:p>
          <a:p>
            <a:r>
              <a:rPr lang="en-US" dirty="0" smtClean="0"/>
              <a:t>As we continue with new words, make sure you go back and revisit the words you still need to learn.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2D5F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851919"/>
            <a:ext cx="8423211" cy="1171603"/>
          </a:xfrm>
          <a:prstGeom prst="rect">
            <a:avLst/>
          </a:prstGeom>
          <a:solidFill>
            <a:srgbClr val="DBE2D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3</a:t>
            </a: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D5F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#1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DBE2D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3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1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Empirical</a:t>
            </a:r>
          </a:p>
          <a:p>
            <a:r>
              <a:rPr lang="en-US" dirty="0" smtClean="0"/>
              <a:t>Establish</a:t>
            </a:r>
          </a:p>
          <a:p>
            <a:r>
              <a:rPr lang="en-US" dirty="0" smtClean="0"/>
              <a:t>Evaluate</a:t>
            </a:r>
          </a:p>
          <a:p>
            <a:r>
              <a:rPr lang="en-US" dirty="0" smtClean="0"/>
              <a:t>Evident</a:t>
            </a:r>
          </a:p>
          <a:p>
            <a:r>
              <a:rPr lang="en-US" dirty="0" smtClean="0"/>
              <a:t>Explicit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Empirical</a:t>
            </a:r>
          </a:p>
          <a:p>
            <a:pPr marL="919163" indent="-349250"/>
            <a:r>
              <a:rPr lang="en-US" dirty="0" smtClean="0"/>
              <a:t>Establish</a:t>
            </a:r>
          </a:p>
          <a:p>
            <a:pPr marL="919163" indent="-349250"/>
            <a:r>
              <a:rPr lang="en-US" dirty="0" smtClean="0"/>
              <a:t>Evaluate</a:t>
            </a:r>
          </a:p>
          <a:p>
            <a:pPr marL="919163" indent="-349250"/>
            <a:r>
              <a:rPr lang="en-US" dirty="0" smtClean="0"/>
              <a:t>Evident</a:t>
            </a:r>
          </a:p>
          <a:p>
            <a:pPr marL="919163" indent="-349250"/>
            <a:r>
              <a:rPr lang="en-US" dirty="0" smtClean="0"/>
              <a:t>Explicit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Empirical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depending upon experience or observation alone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7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Establish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show to be valid or 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Evaluate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judge or determine the significance, worth, or quality of</a:t>
            </a:r>
          </a:p>
        </p:txBody>
      </p:sp>
    </p:spTree>
    <p:extLst>
      <p:ext uri="{BB962C8B-B14F-4D97-AF65-F5344CB8AC3E}">
        <p14:creationId xmlns:p14="http://schemas.microsoft.com/office/powerpoint/2010/main" val="353201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vocabulary </a:t>
            </a:r>
            <a:r>
              <a:rPr lang="en-US" dirty="0" smtClean="0"/>
              <a:t>refers to words that you will likely encounter in an academic setting.</a:t>
            </a:r>
          </a:p>
          <a:p>
            <a:endParaRPr lang="en-US" dirty="0" smtClean="0"/>
          </a:p>
          <a:p>
            <a:r>
              <a:rPr lang="en-US" b="1" dirty="0" smtClean="0"/>
              <a:t>Academic vocabulary </a:t>
            </a:r>
            <a:r>
              <a:rPr lang="en-US" dirty="0" smtClean="0"/>
              <a:t>shows up in text books, standardized tests, and in instructions for school assignments.</a:t>
            </a:r>
          </a:p>
          <a:p>
            <a:endParaRPr lang="en-US" dirty="0" smtClean="0"/>
          </a:p>
          <a:p>
            <a:r>
              <a:rPr lang="en-US" dirty="0" smtClean="0"/>
              <a:t>The more </a:t>
            </a:r>
            <a:r>
              <a:rPr lang="en-US" b="1" dirty="0" smtClean="0"/>
              <a:t>academic vocabulary </a:t>
            </a:r>
            <a:r>
              <a:rPr lang="en-US" dirty="0" smtClean="0"/>
              <a:t>you know, the more likely you are to be successful in school!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Evident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plain or clear to the sight or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24391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Explicit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fully or clearly expressed or demonstrated</a:t>
            </a:r>
          </a:p>
        </p:txBody>
      </p:sp>
    </p:spTree>
    <p:extLst>
      <p:ext uri="{BB962C8B-B14F-4D97-AF65-F5344CB8AC3E}">
        <p14:creationId xmlns:p14="http://schemas.microsoft.com/office/powerpoint/2010/main" val="45059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D5F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#2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DBE2D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3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2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</a:p>
          <a:p>
            <a:r>
              <a:rPr lang="en-US" dirty="0" smtClean="0"/>
              <a:t>Focus</a:t>
            </a:r>
          </a:p>
          <a:p>
            <a:r>
              <a:rPr lang="en-US" dirty="0" smtClean="0"/>
              <a:t>Hypothesis</a:t>
            </a:r>
          </a:p>
          <a:p>
            <a:r>
              <a:rPr lang="en-US" dirty="0" smtClean="0"/>
              <a:t>Identify</a:t>
            </a:r>
          </a:p>
          <a:p>
            <a:r>
              <a:rPr lang="en-US" dirty="0" smtClean="0"/>
              <a:t>Implicit</a:t>
            </a:r>
          </a:p>
        </p:txBody>
      </p:sp>
    </p:spTree>
    <p:extLst>
      <p:ext uri="{BB962C8B-B14F-4D97-AF65-F5344CB8AC3E}">
        <p14:creationId xmlns:p14="http://schemas.microsoft.com/office/powerpoint/2010/main" val="65447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Feature</a:t>
            </a:r>
          </a:p>
          <a:p>
            <a:pPr marL="919163" indent="-349250"/>
            <a:r>
              <a:rPr lang="en-US" dirty="0" smtClean="0"/>
              <a:t>Focus</a:t>
            </a:r>
          </a:p>
          <a:p>
            <a:pPr marL="919163" indent="-349250"/>
            <a:r>
              <a:rPr lang="en-US" dirty="0" smtClean="0"/>
              <a:t>Hypothesis</a:t>
            </a:r>
          </a:p>
          <a:p>
            <a:pPr marL="919163" indent="-349250"/>
            <a:r>
              <a:rPr lang="en-US" dirty="0" smtClean="0"/>
              <a:t>Identity</a:t>
            </a:r>
          </a:p>
          <a:p>
            <a:pPr marL="919163" indent="-349250"/>
            <a:r>
              <a:rPr lang="en-US" dirty="0" smtClean="0"/>
              <a:t>Implicit</a:t>
            </a:r>
          </a:p>
        </p:txBody>
      </p:sp>
    </p:spTree>
    <p:extLst>
      <p:ext uri="{BB962C8B-B14F-4D97-AF65-F5344CB8AC3E}">
        <p14:creationId xmlns:p14="http://schemas.microsoft.com/office/powerpoint/2010/main" val="1083023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Feature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prominent or conspicuous part or characteristic</a:t>
            </a:r>
          </a:p>
        </p:txBody>
      </p:sp>
    </p:spTree>
    <p:extLst>
      <p:ext uri="{BB962C8B-B14F-4D97-AF65-F5344CB8AC3E}">
        <p14:creationId xmlns:p14="http://schemas.microsoft.com/office/powerpoint/2010/main" val="2876251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Focus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bring attention to, to concentrate</a:t>
            </a:r>
          </a:p>
        </p:txBody>
      </p:sp>
    </p:spTree>
    <p:extLst>
      <p:ext uri="{BB962C8B-B14F-4D97-AF65-F5344CB8AC3E}">
        <p14:creationId xmlns:p14="http://schemas.microsoft.com/office/powerpoint/2010/main" val="4095691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Hypothesis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proposition assumed as a premise in an argument</a:t>
            </a:r>
          </a:p>
        </p:txBody>
      </p:sp>
    </p:spTree>
    <p:extLst>
      <p:ext uri="{BB962C8B-B14F-4D97-AF65-F5344CB8AC3E}">
        <p14:creationId xmlns:p14="http://schemas.microsoft.com/office/powerpoint/2010/main" val="179959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Identity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recognize or establish as being a particular person or thing</a:t>
            </a:r>
          </a:p>
        </p:txBody>
      </p:sp>
    </p:spTree>
    <p:extLst>
      <p:ext uri="{BB962C8B-B14F-4D97-AF65-F5344CB8AC3E}">
        <p14:creationId xmlns:p14="http://schemas.microsoft.com/office/powerpoint/2010/main" val="1085149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Implicit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implied, rather than expressly stated</a:t>
            </a:r>
          </a:p>
        </p:txBody>
      </p:sp>
    </p:spTree>
    <p:extLst>
      <p:ext uri="{BB962C8B-B14F-4D97-AF65-F5344CB8AC3E}">
        <p14:creationId xmlns:p14="http://schemas.microsoft.com/office/powerpoint/2010/main" val="133360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Academic Vocabulary words you’ll encounter in this unit are high-frequency vocabulary words that appear frequently in academic 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29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D5F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#3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DBE2D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3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3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Indicate</a:t>
            </a:r>
          </a:p>
          <a:p>
            <a:r>
              <a:rPr lang="en-US" dirty="0" smtClean="0"/>
              <a:t>Inherent</a:t>
            </a:r>
          </a:p>
          <a:p>
            <a:r>
              <a:rPr lang="en-US" dirty="0" smtClean="0"/>
              <a:t>Inquire</a:t>
            </a:r>
          </a:p>
          <a:p>
            <a:r>
              <a:rPr lang="en-US" dirty="0" smtClean="0"/>
              <a:t>Insight</a:t>
            </a:r>
          </a:p>
          <a:p>
            <a:r>
              <a:rPr lang="en-US" dirty="0" smtClean="0"/>
              <a:t>Interpret</a:t>
            </a:r>
          </a:p>
        </p:txBody>
      </p:sp>
    </p:spTree>
    <p:extLst>
      <p:ext uri="{BB962C8B-B14F-4D97-AF65-F5344CB8AC3E}">
        <p14:creationId xmlns:p14="http://schemas.microsoft.com/office/powerpoint/2010/main" val="338830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Indicate</a:t>
            </a:r>
          </a:p>
          <a:p>
            <a:pPr marL="919163" indent="-349250"/>
            <a:r>
              <a:rPr lang="en-US" dirty="0" smtClean="0"/>
              <a:t>Inherent</a:t>
            </a:r>
          </a:p>
          <a:p>
            <a:pPr marL="919163" indent="-349250"/>
            <a:r>
              <a:rPr lang="en-US" dirty="0" smtClean="0"/>
              <a:t>Inquire</a:t>
            </a:r>
          </a:p>
          <a:p>
            <a:pPr marL="919163" indent="-349250"/>
            <a:r>
              <a:rPr lang="en-US" dirty="0" smtClean="0"/>
              <a:t>Insight</a:t>
            </a:r>
          </a:p>
          <a:p>
            <a:pPr marL="919163" indent="-349250"/>
            <a:r>
              <a:rPr lang="en-US" dirty="0" smtClean="0"/>
              <a:t>Interpret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Indicate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state or express, especially brief or in a general way</a:t>
            </a:r>
          </a:p>
        </p:txBody>
      </p:sp>
    </p:spTree>
    <p:extLst>
      <p:ext uri="{BB962C8B-B14F-4D97-AF65-F5344CB8AC3E}">
        <p14:creationId xmlns:p14="http://schemas.microsoft.com/office/powerpoint/2010/main" val="3588205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Inherent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existing in someone or something as a permanent and inseparable element, quality, or attribute</a:t>
            </a:r>
          </a:p>
        </p:txBody>
      </p:sp>
    </p:spTree>
    <p:extLst>
      <p:ext uri="{BB962C8B-B14F-4D97-AF65-F5344CB8AC3E}">
        <p14:creationId xmlns:p14="http://schemas.microsoft.com/office/powerpoint/2010/main" val="128148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Inquire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seek information by questioning</a:t>
            </a:r>
          </a:p>
        </p:txBody>
      </p:sp>
    </p:spTree>
    <p:extLst>
      <p:ext uri="{BB962C8B-B14F-4D97-AF65-F5344CB8AC3E}">
        <p14:creationId xmlns:p14="http://schemas.microsoft.com/office/powerpoint/2010/main" val="31034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Insight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an instance of apprehending the true nature of a thing, especially through intuitive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289540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Interpret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give or provide the meaning of</a:t>
            </a:r>
          </a:p>
        </p:txBody>
      </p:sp>
    </p:spTree>
    <p:extLst>
      <p:ext uri="{BB962C8B-B14F-4D97-AF65-F5344CB8AC3E}">
        <p14:creationId xmlns:p14="http://schemas.microsoft.com/office/powerpoint/2010/main" val="1226025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D5F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#4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DBE2D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3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38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9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Involve</a:t>
            </a:r>
          </a:p>
          <a:p>
            <a:r>
              <a:rPr lang="en-US" dirty="0" smtClean="0"/>
              <a:t>Justify</a:t>
            </a:r>
          </a:p>
          <a:p>
            <a:r>
              <a:rPr lang="en-US" dirty="0" smtClean="0"/>
              <a:t>Maintain</a:t>
            </a:r>
          </a:p>
          <a:p>
            <a:r>
              <a:rPr lang="en-US" dirty="0" smtClean="0"/>
              <a:t>Obtain</a:t>
            </a:r>
          </a:p>
          <a:p>
            <a:r>
              <a:rPr lang="en-US" dirty="0" smtClean="0"/>
              <a:t>Paradigm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Focus on Five at a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learn 25 new academic vocabulary terms during this unit. </a:t>
            </a:r>
          </a:p>
          <a:p>
            <a:endParaRPr lang="en-US" dirty="0"/>
          </a:p>
          <a:p>
            <a:r>
              <a:rPr lang="en-US" dirty="0" smtClean="0"/>
              <a:t>However, we will only focus on five words at a time.</a:t>
            </a:r>
          </a:p>
          <a:p>
            <a:endParaRPr lang="en-US" dirty="0"/>
          </a:p>
          <a:p>
            <a:r>
              <a:rPr lang="en-US" dirty="0" smtClean="0"/>
              <a:t>Each week we will have five new words to learn.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Involve</a:t>
            </a:r>
          </a:p>
          <a:p>
            <a:pPr marL="919163" indent="-349250"/>
            <a:r>
              <a:rPr lang="en-US" dirty="0" smtClean="0"/>
              <a:t>Justify</a:t>
            </a:r>
          </a:p>
          <a:p>
            <a:pPr marL="919163" indent="-349250"/>
            <a:r>
              <a:rPr lang="en-US" dirty="0" smtClean="0"/>
              <a:t>Maintain</a:t>
            </a:r>
          </a:p>
          <a:p>
            <a:pPr marL="919163" indent="-349250"/>
            <a:r>
              <a:rPr lang="en-US" dirty="0" smtClean="0"/>
              <a:t>Obtain</a:t>
            </a:r>
          </a:p>
          <a:p>
            <a:pPr marL="919163" indent="-349250"/>
            <a:r>
              <a:rPr lang="en-US" dirty="0" smtClean="0"/>
              <a:t>Paradigm</a:t>
            </a:r>
          </a:p>
        </p:txBody>
      </p:sp>
    </p:spTree>
    <p:extLst>
      <p:ext uri="{BB962C8B-B14F-4D97-AF65-F5344CB8AC3E}">
        <p14:creationId xmlns:p14="http://schemas.microsoft.com/office/powerpoint/2010/main" val="25048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Involve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include</a:t>
            </a:r>
          </a:p>
        </p:txBody>
      </p:sp>
    </p:spTree>
    <p:extLst>
      <p:ext uri="{BB962C8B-B14F-4D97-AF65-F5344CB8AC3E}">
        <p14:creationId xmlns:p14="http://schemas.microsoft.com/office/powerpoint/2010/main" val="175856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Justify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lvl="0" indent="0" algn="ctr">
              <a:buNone/>
            </a:pPr>
            <a:r>
              <a:rPr lang="en-US" sz="5400" dirty="0"/>
              <a:t>to defend or uphold as warranted or well-grounded</a:t>
            </a:r>
          </a:p>
        </p:txBody>
      </p:sp>
    </p:spTree>
    <p:extLst>
      <p:ext uri="{BB962C8B-B14F-4D97-AF65-F5344CB8AC3E}">
        <p14:creationId xmlns:p14="http://schemas.microsoft.com/office/powerpoint/2010/main" val="65938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Maintain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affirm; assert; declare</a:t>
            </a:r>
          </a:p>
        </p:txBody>
      </p:sp>
    </p:spTree>
    <p:extLst>
      <p:ext uri="{BB962C8B-B14F-4D97-AF65-F5344CB8AC3E}">
        <p14:creationId xmlns:p14="http://schemas.microsoft.com/office/powerpoint/2010/main" val="1555644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Obtain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lvl="0" indent="0" algn="ctr">
              <a:buNone/>
            </a:pPr>
            <a:r>
              <a:rPr lang="en-US" sz="5400" dirty="0"/>
              <a:t>to come into possession of</a:t>
            </a:r>
          </a:p>
        </p:txBody>
      </p:sp>
    </p:spTree>
    <p:extLst>
      <p:ext uri="{BB962C8B-B14F-4D97-AF65-F5344CB8AC3E}">
        <p14:creationId xmlns:p14="http://schemas.microsoft.com/office/powerpoint/2010/main" val="3844441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Paradigm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typical example or pattern of something</a:t>
            </a:r>
          </a:p>
        </p:txBody>
      </p:sp>
    </p:spTree>
    <p:extLst>
      <p:ext uri="{BB962C8B-B14F-4D97-AF65-F5344CB8AC3E}">
        <p14:creationId xmlns:p14="http://schemas.microsoft.com/office/powerpoint/2010/main" val="301036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2D5F6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#5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DBE2D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3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4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6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</a:t>
            </a:r>
          </a:p>
          <a:p>
            <a:r>
              <a:rPr lang="en-US" dirty="0" smtClean="0"/>
              <a:t>Perceive</a:t>
            </a:r>
          </a:p>
          <a:p>
            <a:r>
              <a:rPr lang="en-US" dirty="0" smtClean="0"/>
              <a:t>Persist</a:t>
            </a:r>
          </a:p>
          <a:p>
            <a:r>
              <a:rPr lang="en-US" dirty="0" smtClean="0"/>
              <a:t>Precede</a:t>
            </a:r>
          </a:p>
          <a:p>
            <a:r>
              <a:rPr lang="en-US" dirty="0" smtClean="0"/>
              <a:t>Precise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8892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Parameter</a:t>
            </a:r>
          </a:p>
          <a:p>
            <a:pPr marL="919163" indent="-349250"/>
            <a:r>
              <a:rPr lang="en-US" dirty="0" smtClean="0"/>
              <a:t>Perceive</a:t>
            </a:r>
          </a:p>
          <a:p>
            <a:pPr marL="919163" indent="-349250"/>
            <a:r>
              <a:rPr lang="en-US" dirty="0" smtClean="0"/>
              <a:t>Persist</a:t>
            </a:r>
          </a:p>
          <a:p>
            <a:pPr marL="919163" indent="-349250"/>
            <a:r>
              <a:rPr lang="en-US" dirty="0" smtClean="0"/>
              <a:t>Precede</a:t>
            </a:r>
          </a:p>
          <a:p>
            <a:pPr marL="919163" indent="-349250"/>
            <a:r>
              <a:rPr lang="en-US" dirty="0" smtClean="0"/>
              <a:t>Precise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55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Parameter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limit or boundary</a:t>
            </a:r>
          </a:p>
        </p:txBody>
      </p:sp>
    </p:spTree>
    <p:extLst>
      <p:ext uri="{BB962C8B-B14F-4D97-AF65-F5344CB8AC3E}">
        <p14:creationId xmlns:p14="http://schemas.microsoft.com/office/powerpoint/2010/main" val="160928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Our Week in Academic Vocabulary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Monday</a:t>
            </a:r>
            <a:r>
              <a:rPr lang="en-US" dirty="0"/>
              <a:t>:</a:t>
            </a:r>
            <a:r>
              <a:rPr lang="en-US" dirty="0" smtClean="0"/>
              <a:t> Introduce the words.</a:t>
            </a:r>
          </a:p>
          <a:p>
            <a:r>
              <a:rPr lang="en-US" b="1" dirty="0" smtClean="0"/>
              <a:t>Tuesday</a:t>
            </a:r>
            <a:r>
              <a:rPr lang="en-US" dirty="0"/>
              <a:t>:</a:t>
            </a:r>
            <a:r>
              <a:rPr lang="en-US" dirty="0" smtClean="0"/>
              <a:t> Draw it out. </a:t>
            </a:r>
          </a:p>
          <a:p>
            <a:r>
              <a:rPr lang="en-US" b="1" dirty="0" smtClean="0"/>
              <a:t>Wednesday</a:t>
            </a:r>
            <a:r>
              <a:rPr lang="en-US" dirty="0"/>
              <a:t>:</a:t>
            </a:r>
            <a:r>
              <a:rPr lang="en-US" dirty="0" smtClean="0"/>
              <a:t> Word Web Wednesday! </a:t>
            </a:r>
          </a:p>
          <a:p>
            <a:r>
              <a:rPr lang="en-US" b="1" dirty="0" smtClean="0"/>
              <a:t>Thursday</a:t>
            </a:r>
            <a:r>
              <a:rPr lang="en-US" dirty="0"/>
              <a:t>:</a:t>
            </a:r>
            <a:r>
              <a:rPr lang="en-US" dirty="0" smtClean="0"/>
              <a:t> Reflect about the words.</a:t>
            </a:r>
          </a:p>
          <a:p>
            <a:r>
              <a:rPr lang="en-US" b="1" dirty="0" smtClean="0"/>
              <a:t>Friday</a:t>
            </a:r>
            <a:r>
              <a:rPr lang="en-US" dirty="0"/>
              <a:t>:</a:t>
            </a:r>
            <a:r>
              <a:rPr lang="en-US" dirty="0" smtClean="0"/>
              <a:t> Quiz time!</a:t>
            </a:r>
          </a:p>
          <a:p>
            <a:r>
              <a:rPr lang="en-US" b="1" dirty="0" smtClean="0"/>
              <a:t>End of the unit</a:t>
            </a:r>
            <a:r>
              <a:rPr lang="en-US" dirty="0" smtClean="0"/>
              <a:t>: We will review </a:t>
            </a:r>
            <a:r>
              <a:rPr lang="en-US" b="1" dirty="0" smtClean="0"/>
              <a:t>ALL 25 </a:t>
            </a:r>
            <a:r>
              <a:rPr lang="en-US" dirty="0" smtClean="0"/>
              <a:t>of the academic words you’ve learned.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73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Perceive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recognize, discern, envision, or understand</a:t>
            </a:r>
          </a:p>
        </p:txBody>
      </p:sp>
    </p:spTree>
    <p:extLst>
      <p:ext uri="{BB962C8B-B14F-4D97-AF65-F5344CB8AC3E}">
        <p14:creationId xmlns:p14="http://schemas.microsoft.com/office/powerpoint/2010/main" val="2121755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Persist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be insistent in a statement, request, question, </a:t>
            </a:r>
            <a:r>
              <a:rPr lang="en-US" sz="5400" dirty="0" smtClean="0"/>
              <a:t>etc.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8352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Precede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go or come before</a:t>
            </a:r>
          </a:p>
        </p:txBody>
      </p:sp>
    </p:spTree>
    <p:extLst>
      <p:ext uri="{BB962C8B-B14F-4D97-AF65-F5344CB8AC3E}">
        <p14:creationId xmlns:p14="http://schemas.microsoft.com/office/powerpoint/2010/main" val="176819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Precise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/>
              <a:t>definite or exact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21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Mondays, we will take a quick pretest on five new vocabulary words. </a:t>
            </a:r>
          </a:p>
          <a:p>
            <a:r>
              <a:rPr lang="en-US" dirty="0" smtClean="0"/>
              <a:t>Then, we will go over each word. </a:t>
            </a:r>
            <a:endParaRPr lang="en-US" dirty="0"/>
          </a:p>
          <a:p>
            <a:r>
              <a:rPr lang="en-US" dirty="0" smtClean="0"/>
              <a:t>You’ll write the words and their definitions on your weekly handout.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Tuesdays, we will take a few minutes to review the words. </a:t>
            </a:r>
          </a:p>
          <a:p>
            <a:r>
              <a:rPr lang="en-US" dirty="0" smtClean="0"/>
              <a:t>During this time, you’ll draw a quick visual representation for each word. </a:t>
            </a:r>
            <a:endParaRPr lang="en-US" dirty="0"/>
          </a:p>
          <a:p>
            <a:r>
              <a:rPr lang="en-US" dirty="0" smtClean="0"/>
              <a:t>The drawings do not need to be perfect. Anything that helps you associate the word to the definition will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Wednesdays, we will take a few minutes to review the words. </a:t>
            </a:r>
          </a:p>
          <a:p>
            <a:r>
              <a:rPr lang="en-US" dirty="0" smtClean="0"/>
              <a:t>During this time, you’ll create a word web for each word. </a:t>
            </a:r>
            <a:endParaRPr lang="en-US" dirty="0"/>
          </a:p>
          <a:p>
            <a:r>
              <a:rPr lang="en-US" dirty="0" smtClean="0"/>
              <a:t>A word web is a graphic representation containing words. You’ll write words that have similar meanings and words that are associated with the vocabulary term on your paper.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933" y="642367"/>
            <a:ext cx="7970663" cy="554771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E46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932" y="642367"/>
            <a:ext cx="7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emon/Milk"/>
                <a:cs typeface="Lemon/Milk"/>
              </a:rPr>
              <a:t>Word Web Example</a:t>
            </a:r>
            <a:endParaRPr lang="en-US" sz="3600" dirty="0"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8785" y="3092366"/>
            <a:ext cx="3868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Lemon/Milk light"/>
                <a:cs typeface="Lemon/Milk light"/>
              </a:rPr>
              <a:t>vocabulary</a:t>
            </a:r>
            <a:endParaRPr lang="en-US" sz="4400" dirty="0">
              <a:latin typeface="Lemon/Milk light"/>
              <a:cs typeface="Lemon/Milk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85296" y="2511072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8716" y="3992004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5296" y="4144404"/>
            <a:ext cx="583932" cy="4388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67845" y="2562169"/>
            <a:ext cx="510939" cy="5009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7262" y="4803155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words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401" y="445918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terms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262" y="212330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538" y="2119459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language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125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6609</TotalTime>
  <Words>959</Words>
  <Application>Microsoft Macintosh PowerPoint</Application>
  <PresentationFormat>On-screen Show (4:3)</PresentationFormat>
  <Paragraphs>184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About Academic Vocabulary</vt:lpstr>
      <vt:lpstr>About Academic Vocabulary</vt:lpstr>
      <vt:lpstr>Focus on Five at a Time</vt:lpstr>
      <vt:lpstr>Our Week in Academic Vocabulary</vt:lpstr>
      <vt:lpstr>Monday</vt:lpstr>
      <vt:lpstr>Tuesday</vt:lpstr>
      <vt:lpstr>Wednesday</vt:lpstr>
      <vt:lpstr>PowerPoint Presentation</vt:lpstr>
      <vt:lpstr>Thursday</vt:lpstr>
      <vt:lpstr>Reflect/Journal</vt:lpstr>
      <vt:lpstr>Friday</vt:lpstr>
      <vt:lpstr>PowerPoint Presentation</vt:lpstr>
      <vt:lpstr>PowerPoint Presentation</vt:lpstr>
      <vt:lpstr>Week #1 Words</vt:lpstr>
      <vt:lpstr>Week #1 Pretest</vt:lpstr>
      <vt:lpstr>Empirical</vt:lpstr>
      <vt:lpstr>Establish</vt:lpstr>
      <vt:lpstr>Evaluate</vt:lpstr>
      <vt:lpstr>Evident</vt:lpstr>
      <vt:lpstr>Explicit</vt:lpstr>
      <vt:lpstr>PowerPoint Presentation</vt:lpstr>
      <vt:lpstr>Week #2 Words</vt:lpstr>
      <vt:lpstr>Week #2 Pretest</vt:lpstr>
      <vt:lpstr>Feature</vt:lpstr>
      <vt:lpstr>Focus</vt:lpstr>
      <vt:lpstr>Hypothesis</vt:lpstr>
      <vt:lpstr>Identity</vt:lpstr>
      <vt:lpstr>Implicit</vt:lpstr>
      <vt:lpstr>PowerPoint Presentation</vt:lpstr>
      <vt:lpstr>Week #3 Words</vt:lpstr>
      <vt:lpstr>Week #3 Pretest</vt:lpstr>
      <vt:lpstr>Indicate</vt:lpstr>
      <vt:lpstr>Inherent</vt:lpstr>
      <vt:lpstr>Inquire</vt:lpstr>
      <vt:lpstr>Insight</vt:lpstr>
      <vt:lpstr>Interpret</vt:lpstr>
      <vt:lpstr>PowerPoint Presentation</vt:lpstr>
      <vt:lpstr>Week #4 Words</vt:lpstr>
      <vt:lpstr>Week #4 Pretest</vt:lpstr>
      <vt:lpstr>Involve</vt:lpstr>
      <vt:lpstr>Justify</vt:lpstr>
      <vt:lpstr>Maintain</vt:lpstr>
      <vt:lpstr>Obtain</vt:lpstr>
      <vt:lpstr>Paradigm</vt:lpstr>
      <vt:lpstr>PowerPoint Presentation</vt:lpstr>
      <vt:lpstr>Week #5 Words</vt:lpstr>
      <vt:lpstr>Week #5 Pretest</vt:lpstr>
      <vt:lpstr>Parameter</vt:lpstr>
      <vt:lpstr>Perceive</vt:lpstr>
      <vt:lpstr>Persist</vt:lpstr>
      <vt:lpstr>Precede</vt:lpstr>
      <vt:lpstr>Precise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56</cp:revision>
  <dcterms:created xsi:type="dcterms:W3CDTF">2020-08-22T21:23:51Z</dcterms:created>
  <dcterms:modified xsi:type="dcterms:W3CDTF">2020-09-19T03:28:13Z</dcterms:modified>
</cp:coreProperties>
</file>